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handoutMasterIdLst>
    <p:handoutMasterId r:id="rId23"/>
  </p:handoutMasterIdLst>
  <p:sldIdLst>
    <p:sldId id="256" r:id="rId2"/>
    <p:sldId id="257" r:id="rId3"/>
    <p:sldId id="326" r:id="rId4"/>
    <p:sldId id="319" r:id="rId5"/>
    <p:sldId id="259" r:id="rId6"/>
    <p:sldId id="260" r:id="rId7"/>
    <p:sldId id="261" r:id="rId8"/>
    <p:sldId id="320" r:id="rId9"/>
    <p:sldId id="321" r:id="rId10"/>
    <p:sldId id="322" r:id="rId11"/>
    <p:sldId id="281" r:id="rId12"/>
    <p:sldId id="268" r:id="rId13"/>
    <p:sldId id="272" r:id="rId14"/>
    <p:sldId id="324" r:id="rId15"/>
    <p:sldId id="269" r:id="rId16"/>
    <p:sldId id="270" r:id="rId17"/>
    <p:sldId id="271" r:id="rId18"/>
    <p:sldId id="274" r:id="rId19"/>
    <p:sldId id="327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2"/>
    <p:penClr>
      <a:schemeClr val="tx1"/>
    </p:penClr>
  </p:showPr>
  <p:clrMru>
    <a:srgbClr val="00FF00"/>
    <a:srgbClr val="ED181E"/>
    <a:srgbClr val="402107"/>
    <a:srgbClr val="5B3D23"/>
    <a:srgbClr val="DBD9DC"/>
    <a:srgbClr val="CCCEDC"/>
    <a:srgbClr val="FFEECF"/>
    <a:srgbClr val="DCD6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6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70B9D4-7FC5-4CFA-A2E5-13CDF22559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2C4D4-EFBD-4062-ACA2-4A53C3282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3B366-5907-4874-B1CB-BF1034F2B0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22A0B-6FAA-49A5-91E0-78594D3666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E3D9C-E2F0-4D3E-80B2-F6A595A3A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B7631-DDAD-4BE7-AAF5-E5D48F06B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8B85-C72A-431C-B30E-B9A3CB5FC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8D53-0E2F-4223-998D-C48CE6AB3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9CEB6-076C-436F-90D5-B875AC2307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F17A7-50E3-44F0-9365-192625A65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D943D-0455-4A0E-985E-E6CD4A7DA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C0D6D-20F9-4BF0-8838-2883205EF8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21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B50E88-031F-47C7-9D17-915DDD16EB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8200"/>
            <a:ext cx="9144000" cy="3810000"/>
          </a:xfrm>
        </p:spPr>
        <p:txBody>
          <a:bodyPr/>
          <a:lstStyle/>
          <a:p>
            <a:r>
              <a:rPr lang="en-US" sz="7200">
                <a:solidFill>
                  <a:schemeClr val="tx1"/>
                </a:solidFill>
                <a:latin typeface="Helvetica" charset="0"/>
              </a:rPr>
              <a:t/>
            </a:r>
            <a:br>
              <a:rPr lang="en-US" sz="7200">
                <a:solidFill>
                  <a:schemeClr val="tx1"/>
                </a:solidFill>
                <a:latin typeface="Helvetica" charset="0"/>
              </a:rPr>
            </a:br>
            <a:r>
              <a:rPr lang="en-US" sz="7200" b="1">
                <a:solidFill>
                  <a:schemeClr val="tx1"/>
                </a:solidFill>
                <a:latin typeface="Helvetica" charset="0"/>
              </a:rPr>
              <a:t>1-A  </a:t>
            </a:r>
            <a:br>
              <a:rPr lang="en-US" sz="7200" b="1">
                <a:solidFill>
                  <a:schemeClr val="tx1"/>
                </a:solidFill>
                <a:latin typeface="Helvetica" charset="0"/>
              </a:rPr>
            </a:br>
            <a:r>
              <a:rPr lang="en-US" sz="7200" b="1">
                <a:solidFill>
                  <a:schemeClr val="tx1"/>
                </a:solidFill>
                <a:latin typeface="Helvetica" charset="0"/>
              </a:rPr>
              <a:t>Introduction </a:t>
            </a:r>
            <a:br>
              <a:rPr lang="en-US" sz="7200" b="1">
                <a:solidFill>
                  <a:schemeClr val="tx1"/>
                </a:solidFill>
                <a:latin typeface="Helvetica" charset="0"/>
              </a:rPr>
            </a:br>
            <a:r>
              <a:rPr lang="en-US" sz="7200" b="1">
                <a:solidFill>
                  <a:schemeClr val="tx1"/>
                </a:solidFill>
                <a:latin typeface="Helvetica" charset="0"/>
              </a:rPr>
              <a:t>to Biology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3810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4000" b="1" u="sng">
              <a:latin typeface="Helvetica" charset="0"/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76200" y="228600"/>
            <a:ext cx="89916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 typeface="Times" charset="0"/>
              <a:buAutoNum type="alphaUcPeriod" startAt="7"/>
            </a:pPr>
            <a:r>
              <a:rPr lang="en-US" sz="3600" dirty="0" smtClean="0">
                <a:latin typeface="Comic Sans MS" pitchFamily="66" charset="0"/>
              </a:rPr>
              <a:t>Living things display organization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Cell structures, cells, tissues, and organs work together to support the organism</a:t>
            </a:r>
            <a:endParaRPr lang="en-US" sz="3600" dirty="0">
              <a:latin typeface="Comic Sans MS" pitchFamily="66" charset="0"/>
            </a:endParaRPr>
          </a:p>
          <a:p>
            <a:pPr marL="457200" indent="-457200" algn="l">
              <a:buFont typeface="Times" charset="0"/>
              <a:buAutoNum type="alphaUcPeriod" startAt="7"/>
            </a:pPr>
            <a:endParaRPr lang="en-US" sz="3600" dirty="0">
              <a:latin typeface="Comic Sans MS" pitchFamily="66" charset="0"/>
            </a:endParaRPr>
          </a:p>
          <a:p>
            <a:pPr marL="457200" indent="-457200" algn="l">
              <a:buFont typeface="Times" charset="0"/>
              <a:buAutoNum type="alphaUcPeriod" startAt="7"/>
            </a:pPr>
            <a:r>
              <a:rPr lang="en-US" sz="3600" dirty="0">
                <a:latin typeface="Comic Sans MS" pitchFamily="66" charset="0"/>
              </a:rPr>
              <a:t>Living things </a:t>
            </a:r>
            <a:r>
              <a:rPr lang="en-US" dirty="0" smtClean="0">
                <a:solidFill>
                  <a:srgbClr val="00FF00"/>
                </a:solidFill>
                <a:latin typeface="Comic Sans MS" pitchFamily="66" charset="0"/>
              </a:rPr>
              <a:t>E</a:t>
            </a:r>
            <a:r>
              <a:rPr lang="en-US" sz="3600" dirty="0" smtClean="0">
                <a:latin typeface="Comic Sans MS" pitchFamily="66" charset="0"/>
              </a:rPr>
              <a:t>volve </a:t>
            </a:r>
            <a:r>
              <a:rPr lang="en-US" sz="3600" dirty="0">
                <a:latin typeface="Comic Sans MS" pitchFamily="66" charset="0"/>
              </a:rPr>
              <a:t>over time</a:t>
            </a:r>
          </a:p>
          <a:p>
            <a:pPr marL="914400" lvl="1" indent="-457200" algn="l">
              <a:buFont typeface="Times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Adaptation: an inherited characteristic that results from changes to a species over time, usually something that helps them survive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066800"/>
            <a:ext cx="9144000" cy="3124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If something is living, how many of these characteristics must it have?</a:t>
            </a:r>
          </a:p>
        </p:txBody>
      </p:sp>
      <p:sp>
        <p:nvSpPr>
          <p:cNvPr id="29699" name="Text Box 1027"/>
          <p:cNvSpPr txBox="1">
            <a:spLocks noChangeArrowheads="1"/>
          </p:cNvSpPr>
          <p:nvPr/>
        </p:nvSpPr>
        <p:spPr bwMode="auto">
          <a:xfrm>
            <a:off x="0" y="44434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latin typeface="Comic Sans MS" pitchFamily="66" charset="0"/>
              </a:rPr>
              <a:t>ALL OF THEM!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8001000" cy="5562600"/>
          </a:xfrm>
        </p:spPr>
        <p:txBody>
          <a:bodyPr/>
          <a:lstStyle/>
          <a:p>
            <a:r>
              <a:rPr lang="en-US" b="1" u="sng" dirty="0">
                <a:solidFill>
                  <a:schemeClr val="tx1"/>
                </a:solidFill>
                <a:latin typeface="Comic Sans MS" pitchFamily="66" charset="0"/>
              </a:rPr>
              <a:t>III. The Scientific Method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- logical and organized methods of scientific study.</a:t>
            </a:r>
            <a:br>
              <a:rPr lang="en-US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SCHyTCo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!!</a:t>
            </a:r>
            <a:r>
              <a:rPr lang="en-US" dirty="0">
                <a:solidFill>
                  <a:schemeClr val="tx1"/>
                </a:solidFill>
                <a:latin typeface="Helvetica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396180"/>
            <a:ext cx="8458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Tx/>
              <a:buAutoNum type="alphaUcPeriod"/>
            </a:pPr>
            <a:r>
              <a:rPr lang="en-US" sz="3600" u="sng" dirty="0">
                <a:latin typeface="Comic Sans MS" pitchFamily="66" charset="0"/>
              </a:rPr>
              <a:t>State the problem</a:t>
            </a:r>
            <a:r>
              <a:rPr lang="en-US" sz="3600" dirty="0">
                <a:latin typeface="Comic Sans MS" pitchFamily="66" charset="0"/>
              </a:rPr>
              <a:t> </a:t>
            </a: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3600" dirty="0">
                <a:latin typeface="Comic Sans MS" pitchFamily="66" charset="0"/>
              </a:rPr>
              <a:t>The problem must specify how the results can be measured</a:t>
            </a: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3600" dirty="0">
                <a:latin typeface="Comic Sans MS" pitchFamily="66" charset="0"/>
              </a:rPr>
              <a:t>Format: </a:t>
            </a:r>
            <a:r>
              <a:rPr lang="en-US" sz="3600" i="1" dirty="0">
                <a:latin typeface="Comic Sans MS" pitchFamily="66" charset="0"/>
              </a:rPr>
              <a:t>What effect does the Independent (manipulated) Variable have on Dependant (responding) Variable?</a:t>
            </a:r>
            <a:endParaRPr lang="en-US" sz="3600" dirty="0">
              <a:latin typeface="Comic Sans MS" pitchFamily="66" charset="0"/>
            </a:endParaRPr>
          </a:p>
          <a:p>
            <a:pPr marL="1371600" lvl="2" indent="-457200" algn="l">
              <a:buFont typeface="Times" charset="0"/>
              <a:buAutoNum type="alphaLcParenR"/>
            </a:pPr>
            <a:r>
              <a:rPr lang="en-US" sz="3600" dirty="0">
                <a:latin typeface="Comic Sans MS" pitchFamily="66" charset="0"/>
              </a:rPr>
              <a:t>IV: The variable being tested</a:t>
            </a:r>
          </a:p>
          <a:p>
            <a:pPr marL="1371600" lvl="2" indent="-457200" algn="l">
              <a:buFont typeface="Times" charset="0"/>
              <a:buAutoNum type="alphaLcParenR"/>
            </a:pPr>
            <a:r>
              <a:rPr lang="en-US" sz="3600" dirty="0">
                <a:latin typeface="Comic Sans MS" pitchFamily="66" charset="0"/>
              </a:rPr>
              <a:t>DV: results of experiment, what you will be measuring</a:t>
            </a:r>
            <a:r>
              <a:rPr lang="en-US" sz="3600" dirty="0" smtClean="0">
                <a:latin typeface="Comic Sans MS" pitchFamily="66" charset="0"/>
              </a:rPr>
              <a:t>.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0252" y="1"/>
            <a:ext cx="1243748" cy="121920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1133475" cy="2438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0" y="387489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dirty="0">
                <a:latin typeface="Comic Sans MS" pitchFamily="66" charset="0"/>
              </a:rPr>
              <a:t>Good or bad example?</a:t>
            </a:r>
          </a:p>
          <a:p>
            <a:pPr lvl="1" algn="l">
              <a:buFontTx/>
              <a:buChar char="•"/>
            </a:pPr>
            <a:r>
              <a:rPr lang="en-US" sz="3600" dirty="0">
                <a:latin typeface="Comic Sans MS" pitchFamily="66" charset="0"/>
              </a:rPr>
              <a:t>How does drinking pop affect concentration?</a:t>
            </a:r>
          </a:p>
          <a:p>
            <a:pPr lvl="1" algn="l">
              <a:buFontTx/>
              <a:buChar char="•"/>
            </a:pPr>
            <a:endParaRPr lang="en-US" sz="3600" dirty="0">
              <a:latin typeface="Comic Sans MS" pitchFamily="66" charset="0"/>
            </a:endParaRPr>
          </a:p>
          <a:p>
            <a:pPr lvl="1" algn="l">
              <a:buFontTx/>
              <a:buChar char="•"/>
            </a:pPr>
            <a:r>
              <a:rPr lang="en-US" sz="3600" dirty="0">
                <a:latin typeface="Comic Sans MS" pitchFamily="66" charset="0"/>
              </a:rPr>
              <a:t>Better --&gt; How does drinking mountain dew affect concentration in class?</a:t>
            </a:r>
          </a:p>
          <a:p>
            <a:pPr lvl="1" algn="l">
              <a:buFontTx/>
              <a:buChar char="•"/>
            </a:pPr>
            <a:endParaRPr lang="en-US" sz="3600" dirty="0">
              <a:latin typeface="Comic Sans MS" pitchFamily="66" charset="0"/>
            </a:endParaRPr>
          </a:p>
          <a:p>
            <a:pPr lvl="1" algn="l">
              <a:buFontTx/>
              <a:buChar char="•"/>
            </a:pPr>
            <a:r>
              <a:rPr lang="en-US" sz="3600" dirty="0">
                <a:latin typeface="Comic Sans MS" pitchFamily="66" charset="0"/>
              </a:rPr>
              <a:t>Best --&gt; How does drinking 1 can of mountain dew affect performance on a memory test?</a:t>
            </a:r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85800"/>
            <a:ext cx="2286000" cy="2109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83978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 startAt="2"/>
            </a:pPr>
            <a:r>
              <a:rPr lang="en-US" sz="4000" u="sng" dirty="0" smtClean="0">
                <a:latin typeface="Comic Sans MS" pitchFamily="66" charset="0"/>
              </a:rPr>
              <a:t>Collect Background </a:t>
            </a:r>
            <a:r>
              <a:rPr lang="en-US" sz="4000" u="sng" dirty="0">
                <a:latin typeface="Comic Sans MS" pitchFamily="66" charset="0"/>
              </a:rPr>
              <a:t>Info</a:t>
            </a:r>
            <a:r>
              <a:rPr lang="en-US" sz="4000" dirty="0">
                <a:latin typeface="Comic Sans MS" pitchFamily="66" charset="0"/>
              </a:rPr>
              <a:t> – research your problem.  </a:t>
            </a:r>
            <a:endParaRPr lang="en-US" sz="4000" dirty="0" smtClean="0">
              <a:latin typeface="Comic Sans MS" pitchFamily="66" charset="0"/>
            </a:endParaRPr>
          </a:p>
          <a:p>
            <a:pPr marL="457200" indent="-457200" algn="l">
              <a:buFontTx/>
              <a:buAutoNum type="alphaUcPeriod" startAt="2"/>
            </a:pPr>
            <a:endParaRPr lang="en-US" sz="4000" dirty="0" smtClean="0">
              <a:latin typeface="Comic Sans MS" pitchFamily="66" charset="0"/>
            </a:endParaRPr>
          </a:p>
          <a:p>
            <a:pPr marL="457200" indent="-457200" algn="l"/>
            <a:r>
              <a:rPr lang="en-US" sz="4000" dirty="0" smtClean="0">
                <a:latin typeface="Comic Sans MS" pitchFamily="66" charset="0"/>
              </a:rPr>
              <a:t>What </a:t>
            </a:r>
            <a:r>
              <a:rPr lang="en-US" sz="4000" dirty="0">
                <a:latin typeface="Comic Sans MS" pitchFamily="66" charset="0"/>
              </a:rPr>
              <a:t>things would you research for the mountain dew example</a:t>
            </a:r>
            <a:r>
              <a:rPr lang="en-US" sz="4000" dirty="0" smtClean="0">
                <a:latin typeface="Comic Sans MS" pitchFamily="66" charset="0"/>
              </a:rPr>
              <a:t>?</a:t>
            </a:r>
          </a:p>
          <a:p>
            <a:pPr marL="457200" indent="-457200" algn="l">
              <a:buFontTx/>
              <a:buAutoNum type="alphaUcPeriod" startAt="2"/>
            </a:pPr>
            <a:endParaRPr lang="en-US" sz="4000" dirty="0">
              <a:latin typeface="Comic Sans MS" pitchFamily="66" charset="0"/>
            </a:endParaRPr>
          </a:p>
          <a:p>
            <a:pPr marL="914400" lvl="1" indent="-457200" algn="l">
              <a:buFontTx/>
              <a:buChar char="•"/>
            </a:pPr>
            <a:r>
              <a:rPr lang="en-US" sz="4000" dirty="0">
                <a:latin typeface="Comic Sans MS" pitchFamily="66" charset="0"/>
              </a:rPr>
              <a:t>Ex. Amount of caffeine, how caffeine works, how memory works, etc.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814888"/>
            <a:ext cx="2286000" cy="20431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00200" y="609600"/>
            <a:ext cx="7543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Tx/>
              <a:buAutoNum type="alphaUcPeriod" startAt="3"/>
            </a:pPr>
            <a:r>
              <a:rPr lang="en-US" u="sng" dirty="0" smtClean="0">
                <a:latin typeface="Comic Sans MS" pitchFamily="66" charset="0"/>
              </a:rPr>
              <a:t>Hypothesis</a:t>
            </a:r>
            <a:r>
              <a:rPr lang="en-US" dirty="0" smtClean="0">
                <a:latin typeface="Comic Sans MS" pitchFamily="66" charset="0"/>
              </a:rPr>
              <a:t> = </a:t>
            </a:r>
            <a:r>
              <a:rPr lang="en-US" dirty="0">
                <a:latin typeface="Comic Sans MS" pitchFamily="66" charset="0"/>
              </a:rPr>
              <a:t>possible solution to problem; an educated guess based on background information</a:t>
            </a:r>
          </a:p>
          <a:p>
            <a:pPr marL="457200" indent="-457200" algn="l"/>
            <a:endParaRPr lang="en-US" dirty="0">
              <a:latin typeface="Comic Sans MS" pitchFamily="66" charset="0"/>
            </a:endParaRPr>
          </a:p>
          <a:p>
            <a:pPr marL="914400" lvl="1" indent="-457200" algn="l"/>
            <a:r>
              <a:rPr lang="en-US" dirty="0">
                <a:latin typeface="Comic Sans MS" pitchFamily="66" charset="0"/>
              </a:rPr>
              <a:t>Ex: scores on memory tests will be lower after drinking mountain dew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1296988" cy="3937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136525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 startAt="4"/>
            </a:pPr>
            <a:r>
              <a:rPr lang="en-US" sz="3600" u="sng" dirty="0">
                <a:latin typeface="Comic Sans MS" pitchFamily="66" charset="0"/>
              </a:rPr>
              <a:t>Test the hypothesis</a:t>
            </a:r>
            <a:r>
              <a:rPr lang="en-US" sz="3600" dirty="0">
                <a:latin typeface="Comic Sans MS" pitchFamily="66" charset="0"/>
              </a:rPr>
              <a:t> (experiment)</a:t>
            </a: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3600" b="1" dirty="0">
                <a:latin typeface="Comic Sans MS" pitchFamily="66" charset="0"/>
              </a:rPr>
              <a:t>Controlled experiment</a:t>
            </a:r>
            <a:r>
              <a:rPr lang="en-US" sz="3600" dirty="0">
                <a:latin typeface="Comic Sans MS" pitchFamily="66" charset="0"/>
              </a:rPr>
              <a:t> – all conditions the same except one variable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3600" b="1" dirty="0">
                <a:latin typeface="Comic Sans MS" pitchFamily="66" charset="0"/>
              </a:rPr>
              <a:t>Experimental group</a:t>
            </a:r>
            <a:r>
              <a:rPr lang="en-US" sz="3600" dirty="0">
                <a:latin typeface="Comic Sans MS" pitchFamily="66" charset="0"/>
              </a:rPr>
              <a:t> – group exposed to the variable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3600" b="1" dirty="0">
                <a:latin typeface="Comic Sans MS" pitchFamily="66" charset="0"/>
              </a:rPr>
              <a:t>Control group</a:t>
            </a:r>
            <a:r>
              <a:rPr lang="en-US" sz="3600" dirty="0">
                <a:latin typeface="Comic Sans MS" pitchFamily="66" charset="0"/>
              </a:rPr>
              <a:t> – not exposed to the variable, used as a comparison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3600" b="1" dirty="0">
                <a:latin typeface="Comic Sans MS" pitchFamily="66" charset="0"/>
              </a:rPr>
              <a:t>Number of trials</a:t>
            </a:r>
            <a:r>
              <a:rPr lang="en-US" sz="3600" dirty="0">
                <a:latin typeface="Comic Sans MS" pitchFamily="66" charset="0"/>
              </a:rPr>
              <a:t>: how many times the experiment is repeated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077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 startAt="6"/>
            </a:pPr>
            <a:r>
              <a:rPr lang="en-US" sz="4000" u="sng" dirty="0">
                <a:latin typeface="Comic Sans MS" pitchFamily="66" charset="0"/>
              </a:rPr>
              <a:t>Conclusions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4000" b="1" dirty="0">
                <a:latin typeface="Comic Sans MS" pitchFamily="66" charset="0"/>
              </a:rPr>
              <a:t>Data</a:t>
            </a:r>
            <a:r>
              <a:rPr lang="en-US" sz="4000" dirty="0">
                <a:latin typeface="Comic Sans MS" pitchFamily="66" charset="0"/>
              </a:rPr>
              <a:t> – scientific facts collected during experiment</a:t>
            </a:r>
          </a:p>
          <a:p>
            <a:pPr marL="1371600" lvl="2" indent="-457200" algn="l">
              <a:buFont typeface="Times" charset="0"/>
              <a:buChar char="•"/>
            </a:pPr>
            <a:r>
              <a:rPr lang="en-US" sz="4000" dirty="0">
                <a:latin typeface="Comic Sans MS" pitchFamily="66" charset="0"/>
              </a:rPr>
              <a:t>Tables, graphs, charts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4000" b="1" dirty="0">
                <a:latin typeface="Comic Sans MS" pitchFamily="66" charset="0"/>
              </a:rPr>
              <a:t>Statistics</a:t>
            </a:r>
            <a:r>
              <a:rPr lang="en-US" sz="4000" dirty="0">
                <a:latin typeface="Comic Sans MS" pitchFamily="66" charset="0"/>
              </a:rPr>
              <a:t> – math that evaluates data</a:t>
            </a:r>
          </a:p>
          <a:p>
            <a:pPr marL="1371600" lvl="2" indent="-457200" algn="l">
              <a:buFontTx/>
              <a:buChar char="•"/>
            </a:pPr>
            <a:r>
              <a:rPr lang="en-US" sz="4000" dirty="0">
                <a:latin typeface="Comic Sans MS" pitchFamily="66" charset="0"/>
              </a:rPr>
              <a:t>Ex.  Average growth rate of frogs during development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22238"/>
            <a:ext cx="2057400" cy="20478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858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buAutoNum type="arabicPeriod"/>
            </a:pPr>
            <a:r>
              <a:rPr lang="en-US" sz="3200" dirty="0" smtClean="0">
                <a:latin typeface="+mn-lt"/>
              </a:rPr>
              <a:t>Theory:</a:t>
            </a:r>
          </a:p>
          <a:p>
            <a:pPr marL="1200150" lvl="1" indent="-742950" algn="l">
              <a:buFont typeface="+mj-lt"/>
              <a:buAutoNum type="alphaLcParenR"/>
            </a:pPr>
            <a:r>
              <a:rPr lang="en-US" sz="3200" dirty="0" smtClean="0">
                <a:latin typeface="+mn-lt"/>
              </a:rPr>
              <a:t>An explanation of how a specific natural phenomenon occurs</a:t>
            </a:r>
          </a:p>
          <a:p>
            <a:pPr marL="1200150" lvl="1" indent="-742950" algn="l">
              <a:buAutoNum type="alphaLcParenR"/>
            </a:pPr>
            <a:r>
              <a:rPr lang="en-US" sz="3200" dirty="0" smtClean="0">
                <a:latin typeface="+mn-lt"/>
              </a:rPr>
              <a:t>A former hypothesis that has been tested with repeated experiments and observations and found always to work </a:t>
            </a:r>
          </a:p>
          <a:p>
            <a:pPr marL="1200150" lvl="1" indent="-742950" algn="l">
              <a:buAutoNum type="alphaLcParenR"/>
            </a:pPr>
            <a:endParaRPr lang="en-US" sz="3200" dirty="0" smtClean="0">
              <a:latin typeface="+mn-lt"/>
            </a:endParaRPr>
          </a:p>
          <a:p>
            <a:pPr marL="742950" indent="-742950" algn="l">
              <a:buAutoNum type="arabicPeriod"/>
            </a:pPr>
            <a:r>
              <a:rPr lang="en-US" sz="3200" dirty="0" smtClean="0">
                <a:latin typeface="+mn-lt"/>
              </a:rPr>
              <a:t>Law: a rule that describes, but doesn’t explain, a pattern in nature and predicts what will happen under specific conditions</a:t>
            </a:r>
            <a:endParaRPr lang="en-US" sz="32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27" y="0"/>
            <a:ext cx="3373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F.  Definitions: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/>
            </a:pPr>
            <a:r>
              <a:rPr lang="en-US" sz="3600" dirty="0">
                <a:latin typeface="Comic Sans MS" pitchFamily="66" charset="0"/>
              </a:rPr>
              <a:t>Science: An organized way of using evidence, based on observations, to learn about the natural world.</a:t>
            </a:r>
          </a:p>
          <a:p>
            <a:pPr marL="457200" indent="-457200" algn="l">
              <a:buFontTx/>
              <a:buAutoNum type="alphaUcPeriod"/>
            </a:pPr>
            <a:r>
              <a:rPr lang="en-US" sz="3600" dirty="0">
                <a:latin typeface="Comic Sans MS" pitchFamily="66" charset="0"/>
              </a:rPr>
              <a:t>Observations: Information gathered using the senses. </a:t>
            </a:r>
          </a:p>
          <a:p>
            <a:pPr marL="914400" lvl="1" indent="-457200" algn="l"/>
            <a:r>
              <a:rPr lang="en-US" sz="3600" dirty="0">
                <a:latin typeface="Comic Sans MS" pitchFamily="66" charset="0"/>
              </a:rPr>
              <a:t>1.Quantitative- involves numbers or measurements</a:t>
            </a:r>
          </a:p>
          <a:p>
            <a:pPr marL="914400" lvl="1" indent="-457200" algn="l"/>
            <a:r>
              <a:rPr lang="en-US" sz="3600" dirty="0">
                <a:latin typeface="Comic Sans MS" pitchFamily="66" charset="0"/>
              </a:rPr>
              <a:t>2. Qualitative-involves characteristics or descriptions not easily measured or counted</a:t>
            </a:r>
            <a:r>
              <a:rPr lang="en-US" sz="3600" dirty="0" smtClean="0">
                <a:latin typeface="Comic Sans MS" pitchFamily="66" charset="0"/>
              </a:rPr>
              <a:t>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50800"/>
            <a:ext cx="61071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4800" b="1" u="sng"/>
              <a:t>I.  Introductory Terms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-17463" y="628650"/>
            <a:ext cx="862806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l"/>
            <a:r>
              <a:rPr lang="en-US" sz="4000" b="1" u="sng" dirty="0">
                <a:latin typeface="Comic Sans MS" pitchFamily="66" charset="0"/>
              </a:rPr>
              <a:t>IV.  Metric system basics</a:t>
            </a:r>
          </a:p>
          <a:p>
            <a:pPr marL="1066800" lvl="1" indent="-609600" algn="l">
              <a:buFontTx/>
              <a:buAutoNum type="alphaUcPeriod"/>
            </a:pPr>
            <a:r>
              <a:rPr lang="en-US" sz="4000" u="sng" dirty="0">
                <a:latin typeface="Comic Sans MS" pitchFamily="66" charset="0"/>
              </a:rPr>
              <a:t>Base units of the metric system</a:t>
            </a:r>
          </a:p>
          <a:p>
            <a:pPr marL="1524000" lvl="2" indent="-609600" algn="l">
              <a:buFontTx/>
              <a:buAutoNum type="arabicPeriod"/>
            </a:pPr>
            <a:r>
              <a:rPr lang="en-US" sz="4000" dirty="0">
                <a:latin typeface="Comic Sans MS" pitchFamily="66" charset="0"/>
              </a:rPr>
              <a:t>Length = meter</a:t>
            </a:r>
          </a:p>
          <a:p>
            <a:pPr marL="1524000" lvl="2" indent="-609600" algn="l">
              <a:buFontTx/>
              <a:buAutoNum type="arabicPeriod"/>
            </a:pPr>
            <a:r>
              <a:rPr lang="en-US" sz="4000" dirty="0">
                <a:latin typeface="Comic Sans MS" pitchFamily="66" charset="0"/>
              </a:rPr>
              <a:t>Mass = gram</a:t>
            </a:r>
          </a:p>
          <a:p>
            <a:pPr marL="1524000" lvl="2" indent="-609600" algn="l">
              <a:buFontTx/>
              <a:buAutoNum type="arabicPeriod"/>
            </a:pPr>
            <a:r>
              <a:rPr lang="en-US" sz="4000" dirty="0">
                <a:latin typeface="Comic Sans MS" pitchFamily="66" charset="0"/>
              </a:rPr>
              <a:t>Volume = liter</a:t>
            </a:r>
          </a:p>
          <a:p>
            <a:pPr marL="1524000" lvl="2" indent="-609600" algn="l">
              <a:buFontTx/>
              <a:buAutoNum type="arabicPeriod"/>
            </a:pPr>
            <a:r>
              <a:rPr lang="en-US" sz="4000" dirty="0">
                <a:latin typeface="Comic Sans MS" pitchFamily="66" charset="0"/>
              </a:rPr>
              <a:t>Time = second</a:t>
            </a:r>
          </a:p>
          <a:p>
            <a:pPr marL="1524000" lvl="2" indent="-609600" algn="l">
              <a:buFontTx/>
              <a:buAutoNum type="arabicPeriod"/>
            </a:pPr>
            <a:r>
              <a:rPr lang="en-US" sz="4000" dirty="0">
                <a:latin typeface="Comic Sans MS" pitchFamily="66" charset="0"/>
              </a:rPr>
              <a:t>Temperature = degrees Celsius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2362200"/>
            <a:ext cx="1022350" cy="32750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3725" y="644525"/>
            <a:ext cx="717867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 startAt="2"/>
            </a:pPr>
            <a:r>
              <a:rPr lang="en-US" u="sng" dirty="0">
                <a:latin typeface="Comic Sans MS" pitchFamily="66" charset="0"/>
              </a:rPr>
              <a:t>Common metric system prefixes used in Biology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Kilo = 1,000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 err="1">
                <a:latin typeface="Comic Sans MS" pitchFamily="66" charset="0"/>
              </a:rPr>
              <a:t>Centi</a:t>
            </a:r>
            <a:r>
              <a:rPr lang="en-US" dirty="0">
                <a:latin typeface="Comic Sans MS" pitchFamily="66" charset="0"/>
              </a:rPr>
              <a:t> = 1/100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 err="1">
                <a:latin typeface="Comic Sans MS" pitchFamily="66" charset="0"/>
              </a:rPr>
              <a:t>Milli</a:t>
            </a:r>
            <a:r>
              <a:rPr lang="en-US" dirty="0">
                <a:latin typeface="Comic Sans MS" pitchFamily="66" charset="0"/>
              </a:rPr>
              <a:t> = 1/1,000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Micro = 1 millionth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 err="1">
                <a:latin typeface="Comic Sans MS" pitchFamily="66" charset="0"/>
              </a:rPr>
              <a:t>Nano</a:t>
            </a:r>
            <a:r>
              <a:rPr lang="en-US" dirty="0">
                <a:latin typeface="Comic Sans MS" pitchFamily="66" charset="0"/>
              </a:rPr>
              <a:t> = 1 billionth</a:t>
            </a:r>
          </a:p>
          <a:p>
            <a:pPr marL="457200" indent="-457200"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609600" y="1143000"/>
            <a:ext cx="7620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en-US" sz="4000" dirty="0">
                <a:latin typeface="Comic Sans MS" pitchFamily="66" charset="0"/>
              </a:rPr>
              <a:t>C. Biology: The study of life (living things)</a:t>
            </a:r>
          </a:p>
          <a:p>
            <a:pPr marL="457200" indent="-457200" algn="l">
              <a:buFontTx/>
              <a:buChar char="•"/>
            </a:pPr>
            <a:endParaRPr lang="en-US" sz="4000" dirty="0">
              <a:latin typeface="Comic Sans MS" pitchFamily="66" charset="0"/>
            </a:endParaRPr>
          </a:p>
          <a:p>
            <a:pPr marL="457200" indent="-457200" algn="l"/>
            <a:r>
              <a:rPr lang="en-US" sz="4000" dirty="0">
                <a:latin typeface="Comic Sans MS" pitchFamily="66" charset="0"/>
              </a:rPr>
              <a:t>D. Organism: </a:t>
            </a:r>
            <a:r>
              <a:rPr lang="en-US" sz="4000" b="1" u="sng" dirty="0">
                <a:latin typeface="Comic Sans MS" pitchFamily="66" charset="0"/>
              </a:rPr>
              <a:t>a complete individual living thing</a:t>
            </a:r>
          </a:p>
          <a:p>
            <a:pPr marL="914400" lvl="1" indent="-457200" algn="l"/>
            <a:r>
              <a:rPr lang="en-US" sz="4000" dirty="0">
                <a:latin typeface="Comic Sans MS" pitchFamily="66" charset="0"/>
              </a:rPr>
              <a:t>1.Examples: spider, tree,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990600" y="1447800"/>
            <a:ext cx="6781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dirty="0">
                <a:latin typeface="Comic Sans MS" pitchFamily="66" charset="0"/>
              </a:rPr>
              <a:t>2.How do we know if something is living?</a:t>
            </a:r>
          </a:p>
          <a:p>
            <a:r>
              <a:rPr lang="en-US" sz="4000" dirty="0">
                <a:latin typeface="Comic Sans MS" pitchFamily="66" charset="0"/>
              </a:rPr>
              <a:t>  </a:t>
            </a:r>
          </a:p>
          <a:p>
            <a:r>
              <a:rPr lang="en-US" sz="4000" b="1" u="sng" dirty="0">
                <a:latin typeface="Comic Sans MS" pitchFamily="66" charset="0"/>
              </a:rPr>
              <a:t>It exhibits all of the characteristics of life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620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" y="2304395"/>
            <a:ext cx="838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Tx/>
              <a:buAutoNum type="alphaUcPeriod"/>
            </a:pPr>
            <a:r>
              <a:rPr lang="en-US" sz="4000" dirty="0">
                <a:latin typeface="Comic Sans MS" pitchFamily="66" charset="0"/>
              </a:rPr>
              <a:t>Living things are </a:t>
            </a:r>
            <a:r>
              <a:rPr lang="en-US" sz="4000" b="1" dirty="0">
                <a:solidFill>
                  <a:srgbClr val="00FF00"/>
                </a:solidFill>
                <a:latin typeface="Comic Sans MS" pitchFamily="66" charset="0"/>
              </a:rPr>
              <a:t>M</a:t>
            </a:r>
            <a:r>
              <a:rPr lang="en-US" sz="4000" dirty="0">
                <a:latin typeface="Comic Sans MS" pitchFamily="66" charset="0"/>
              </a:rPr>
              <a:t>ade </a:t>
            </a:r>
          </a:p>
          <a:p>
            <a:pPr marL="457200" indent="-457200" algn="l"/>
            <a:r>
              <a:rPr lang="en-US" sz="4000" dirty="0">
                <a:latin typeface="Comic Sans MS" pitchFamily="66" charset="0"/>
              </a:rPr>
              <a:t>up of units called </a:t>
            </a:r>
            <a:r>
              <a:rPr lang="en-US" sz="4000" b="1" dirty="0">
                <a:latin typeface="Comic Sans MS" pitchFamily="66" charset="0"/>
              </a:rPr>
              <a:t>cells</a:t>
            </a: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4000" dirty="0">
                <a:latin typeface="Comic Sans MS" pitchFamily="66" charset="0"/>
              </a:rPr>
              <a:t>Cell = </a:t>
            </a:r>
            <a:r>
              <a:rPr lang="en-US" sz="4000" dirty="0" smtClean="0">
                <a:latin typeface="Comic Sans MS" pitchFamily="66" charset="0"/>
              </a:rPr>
              <a:t>basic unit of structure and function in all living things</a:t>
            </a:r>
            <a:endParaRPr lang="en-US" sz="4000" dirty="0">
              <a:latin typeface="Comic Sans MS" pitchFamily="66" charset="0"/>
            </a:endParaRP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4000" dirty="0" err="1">
                <a:latin typeface="Comic Sans MS" pitchFamily="66" charset="0"/>
              </a:rPr>
              <a:t>Multicellular</a:t>
            </a:r>
            <a:r>
              <a:rPr lang="en-US" sz="4000" dirty="0">
                <a:latin typeface="Comic Sans MS" pitchFamily="66" charset="0"/>
              </a:rPr>
              <a:t> = many cells</a:t>
            </a: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4000" dirty="0">
                <a:latin typeface="Comic Sans MS" pitchFamily="66" charset="0"/>
              </a:rPr>
              <a:t>Unicellular = 1 cell (like bacteria)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617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 dirty="0">
                <a:latin typeface="Comic Sans MS" pitchFamily="66" charset="0"/>
              </a:rPr>
              <a:t>II.   </a:t>
            </a:r>
            <a:r>
              <a:rPr lang="en-US" sz="4000" b="1" u="sng" dirty="0">
                <a:latin typeface="Comic Sans MS" pitchFamily="66" charset="0"/>
              </a:rPr>
              <a:t>Characteristics of living things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04800"/>
            <a:ext cx="2417763" cy="25796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38150" y="1102816"/>
            <a:ext cx="83248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 typeface="Times" charset="0"/>
              <a:buAutoNum type="alphaUcPeriod" startAt="2"/>
            </a:pPr>
            <a:r>
              <a:rPr lang="en-US" dirty="0">
                <a:latin typeface="Comic Sans MS" pitchFamily="66" charset="0"/>
              </a:rPr>
              <a:t>Living things </a:t>
            </a:r>
            <a:r>
              <a:rPr lang="en-US" b="1" dirty="0">
                <a:solidFill>
                  <a:srgbClr val="00FF00"/>
                </a:solidFill>
                <a:latin typeface="Comic Sans MS" pitchFamily="66" charset="0"/>
              </a:rPr>
              <a:t>R</a:t>
            </a:r>
            <a:r>
              <a:rPr lang="en-US" dirty="0">
                <a:latin typeface="Comic Sans MS" pitchFamily="66" charset="0"/>
              </a:rPr>
              <a:t>eproduce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latin typeface="Comic Sans MS" pitchFamily="66" charset="0"/>
              </a:rPr>
              <a:t>Asexual</a:t>
            </a:r>
            <a:r>
              <a:rPr lang="en-US" dirty="0">
                <a:latin typeface="Comic Sans MS" pitchFamily="66" charset="0"/>
              </a:rPr>
              <a:t> – 1 parent, no joining of sex cells or DNA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latin typeface="Comic Sans MS" pitchFamily="66" charset="0"/>
              </a:rPr>
              <a:t>Sexual</a:t>
            </a:r>
            <a:r>
              <a:rPr lang="en-US" dirty="0">
                <a:latin typeface="Comic Sans MS" pitchFamily="66" charset="0"/>
              </a:rPr>
              <a:t> – usually 2 parents, sex cells joined and DNA combined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8600" y="457200"/>
            <a:ext cx="8305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 typeface="Times" charset="0"/>
              <a:buAutoNum type="alphaUcPeriod" startAt="3"/>
            </a:pPr>
            <a:r>
              <a:rPr lang="en-US" dirty="0">
                <a:latin typeface="Comic Sans MS" pitchFamily="66" charset="0"/>
              </a:rPr>
              <a:t>Living things </a:t>
            </a:r>
            <a:r>
              <a:rPr lang="en-US" b="1" dirty="0">
                <a:solidFill>
                  <a:srgbClr val="00FF00"/>
                </a:solidFill>
                <a:latin typeface="Comic Sans MS" pitchFamily="66" charset="0"/>
              </a:rPr>
              <a:t>G</a:t>
            </a:r>
            <a:r>
              <a:rPr lang="en-US" dirty="0">
                <a:latin typeface="Comic Sans MS" pitchFamily="66" charset="0"/>
              </a:rPr>
              <a:t>row &amp; develop 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Cell division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Cell enlargement</a:t>
            </a:r>
          </a:p>
          <a:p>
            <a:pPr marL="914400" lvl="1" indent="-457200" algn="l">
              <a:buFontTx/>
              <a:buAutoNum type="arabicPeriod"/>
            </a:pPr>
            <a:r>
              <a:rPr lang="en-US" dirty="0">
                <a:latin typeface="Comic Sans MS" pitchFamily="66" charset="0"/>
              </a:rPr>
              <a:t>Cell specialization</a:t>
            </a:r>
          </a:p>
          <a:p>
            <a:pPr marL="914400" lvl="1" indent="-457200" algn="l">
              <a:buFontTx/>
              <a:buAutoNum type="arabicPeriod"/>
            </a:pPr>
            <a:endParaRPr lang="en-US" dirty="0">
              <a:latin typeface="Comic Sans MS" pitchFamily="66" charset="0"/>
            </a:endParaRPr>
          </a:p>
          <a:p>
            <a:pPr marL="457200" indent="-457200" algn="l">
              <a:buFont typeface="Times" charset="0"/>
              <a:buAutoNum type="alphaUcPeriod" startAt="3"/>
            </a:pPr>
            <a:r>
              <a:rPr lang="en-US" dirty="0">
                <a:latin typeface="Comic Sans MS" pitchFamily="66" charset="0"/>
              </a:rPr>
              <a:t>Living things </a:t>
            </a:r>
            <a:r>
              <a:rPr lang="en-US" b="1" dirty="0">
                <a:solidFill>
                  <a:srgbClr val="00FF00"/>
                </a:solidFill>
                <a:latin typeface="Comic Sans MS" pitchFamily="66" charset="0"/>
              </a:rPr>
              <a:t>R</a:t>
            </a:r>
            <a:r>
              <a:rPr lang="en-US" dirty="0">
                <a:latin typeface="Comic Sans MS" pitchFamily="66" charset="0"/>
              </a:rPr>
              <a:t>espond to </a:t>
            </a:r>
            <a:r>
              <a:rPr lang="en-US" dirty="0" smtClean="0">
                <a:latin typeface="Comic Sans MS" pitchFamily="66" charset="0"/>
              </a:rPr>
              <a:t>stimuli</a:t>
            </a:r>
            <a:endParaRPr lang="en-US" dirty="0">
              <a:latin typeface="Comic Sans MS" pitchFamily="66" charset="0"/>
            </a:endParaRPr>
          </a:p>
          <a:p>
            <a:pPr marL="457200" indent="-457200" algn="l">
              <a:buFont typeface="Times" charset="0"/>
              <a:buAutoNum type="alphaUcPeriod" startAt="3"/>
            </a:pPr>
            <a:endParaRPr lang="en-US" dirty="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149725"/>
            <a:ext cx="2087563" cy="2708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610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buFont typeface="Times" charset="0"/>
              <a:buNone/>
            </a:pPr>
            <a:r>
              <a:rPr lang="en-US" dirty="0" err="1">
                <a:latin typeface="Comic Sans MS" pitchFamily="66" charset="0"/>
              </a:rPr>
              <a:t>E.Living</a:t>
            </a:r>
            <a:r>
              <a:rPr lang="en-US" dirty="0">
                <a:latin typeface="Comic Sans MS" pitchFamily="66" charset="0"/>
              </a:rPr>
              <a:t> things </a:t>
            </a:r>
            <a:r>
              <a:rPr lang="en-US" b="1" dirty="0" smtClean="0">
                <a:solidFill>
                  <a:srgbClr val="00FF00"/>
                </a:solidFill>
                <a:latin typeface="Comic Sans MS" pitchFamily="66" charset="0"/>
              </a:rPr>
              <a:t>U</a:t>
            </a:r>
            <a:r>
              <a:rPr lang="en-US" dirty="0" smtClean="0">
                <a:latin typeface="Comic Sans MS" pitchFamily="66" charset="0"/>
              </a:rPr>
              <a:t>se energy</a:t>
            </a:r>
            <a:endParaRPr lang="en-US" dirty="0">
              <a:latin typeface="Comic Sans MS" pitchFamily="66" charset="0"/>
            </a:endParaRPr>
          </a:p>
          <a:p>
            <a:pPr marL="914400" lvl="1" indent="-457200" algn="l">
              <a:buFontTx/>
              <a:buAutoNum type="arabicPeriod"/>
            </a:pPr>
            <a:r>
              <a:rPr lang="en-US" sz="4000" b="1" dirty="0" err="1">
                <a:latin typeface="Comic Sans MS" pitchFamily="66" charset="0"/>
              </a:rPr>
              <a:t>Autotroph</a:t>
            </a:r>
            <a:r>
              <a:rPr lang="en-US" sz="4000" dirty="0">
                <a:latin typeface="Comic Sans MS" pitchFamily="66" charset="0"/>
              </a:rPr>
              <a:t>: make own food (plants)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4000" b="1" dirty="0" err="1">
                <a:latin typeface="Comic Sans MS" pitchFamily="66" charset="0"/>
              </a:rPr>
              <a:t>Heterotroph</a:t>
            </a:r>
            <a:r>
              <a:rPr lang="en-US" sz="4000" dirty="0">
                <a:latin typeface="Comic Sans MS" pitchFamily="66" charset="0"/>
              </a:rPr>
              <a:t>: eat something</a:t>
            </a:r>
          </a:p>
          <a:p>
            <a:pPr marL="914400" lvl="1" indent="-457200" algn="l">
              <a:buFontTx/>
              <a:buAutoNum type="arabicPeriod"/>
            </a:pPr>
            <a:r>
              <a:rPr lang="en-US" sz="4000" b="1" dirty="0">
                <a:latin typeface="Comic Sans MS" pitchFamily="66" charset="0"/>
              </a:rPr>
              <a:t>Metabolism</a:t>
            </a:r>
            <a:r>
              <a:rPr lang="en-US" sz="4000" dirty="0">
                <a:latin typeface="Comic Sans MS" pitchFamily="66" charset="0"/>
              </a:rPr>
              <a:t>: chemical reactions that build up or break down materials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6832" y="4724400"/>
            <a:ext cx="2130968" cy="213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4000" b="1" u="sng">
              <a:latin typeface="Helvetica" charset="0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 typeface="Times" charset="0"/>
              <a:buAutoNum type="alphaUcPeriod" startAt="6"/>
            </a:pPr>
            <a:r>
              <a:rPr lang="en-US" sz="4000" dirty="0">
                <a:latin typeface="Comic Sans MS" pitchFamily="66" charset="0"/>
              </a:rPr>
              <a:t>Living things </a:t>
            </a:r>
            <a:r>
              <a:rPr lang="en-US" sz="4000" b="1" dirty="0">
                <a:solidFill>
                  <a:srgbClr val="00FF00"/>
                </a:solidFill>
                <a:latin typeface="Comic Sans MS" pitchFamily="66" charset="0"/>
              </a:rPr>
              <a:t>M</a:t>
            </a:r>
            <a:r>
              <a:rPr lang="en-US" sz="4000" dirty="0">
                <a:latin typeface="Comic Sans MS" pitchFamily="66" charset="0"/>
              </a:rPr>
              <a:t>aintain </a:t>
            </a:r>
            <a:r>
              <a:rPr lang="en-US" sz="4000" dirty="0" smtClean="0">
                <a:latin typeface="Comic Sans MS" pitchFamily="66" charset="0"/>
              </a:rPr>
              <a:t>homeostasis</a:t>
            </a:r>
            <a:endParaRPr lang="en-US" sz="4000" dirty="0">
              <a:latin typeface="Comic Sans MS" pitchFamily="66" charset="0"/>
            </a:endParaRP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4000" dirty="0" smtClean="0">
                <a:latin typeface="Comic Sans MS" pitchFamily="66" charset="0"/>
              </a:rPr>
              <a:t>Regulation of an organism’s internal environment</a:t>
            </a:r>
            <a:endParaRPr lang="en-US" sz="4000" dirty="0">
              <a:latin typeface="Comic Sans MS" pitchFamily="66" charset="0"/>
            </a:endParaRPr>
          </a:p>
          <a:p>
            <a:pPr marL="914400" lvl="1" indent="-457200" algn="l">
              <a:buFont typeface="Times" charset="0"/>
              <a:buAutoNum type="arabicPeriod"/>
            </a:pPr>
            <a:r>
              <a:rPr lang="en-US" sz="4000" dirty="0">
                <a:latin typeface="Comic Sans MS" pitchFamily="66" charset="0"/>
              </a:rPr>
              <a:t>Optimizes conditions for metabolism</a:t>
            </a:r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056456"/>
            <a:ext cx="3452813" cy="380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FFE957"/>
      </a:dk1>
      <a:lt1>
        <a:srgbClr val="FFFFFF"/>
      </a:lt1>
      <a:dk2>
        <a:srgbClr val="B2B459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C749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2001:Templates:Presentations:Designs:Blank</Template>
  <TotalTime>52969523</TotalTime>
  <Words>631</Words>
  <Application>Microsoft Office PowerPoint</Application>
  <PresentationFormat>On-screen Show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</vt:lpstr>
      <vt:lpstr> 1-A   Introduction  to Biology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If something is living, how many of these characteristics must it have?</vt:lpstr>
      <vt:lpstr>III. The Scientific Method - logical and organized methods of scientific study.  SCHyTCo!!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Anoka-Hennepin ISD#11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1-A  Introduction to Biology</dc:title>
  <dc:creator>Technology Group</dc:creator>
  <cp:lastModifiedBy>Administrator</cp:lastModifiedBy>
  <cp:revision>291</cp:revision>
  <cp:lastPrinted>2006-01-25T19:36:47Z</cp:lastPrinted>
  <dcterms:created xsi:type="dcterms:W3CDTF">2004-09-01T15:40:57Z</dcterms:created>
  <dcterms:modified xsi:type="dcterms:W3CDTF">2012-08-28T11:51:27Z</dcterms:modified>
</cp:coreProperties>
</file>